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57" r:id="rId3"/>
    <p:sldId id="258" r:id="rId4"/>
    <p:sldId id="263" r:id="rId5"/>
    <p:sldId id="262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4"/>
    <a:srgbClr val="033744"/>
    <a:srgbClr val="3D6D91"/>
    <a:srgbClr val="6EA2C5"/>
    <a:srgbClr val="7FB7DC"/>
    <a:srgbClr val="AED0E1"/>
    <a:srgbClr val="264A66"/>
    <a:srgbClr val="2E587A"/>
    <a:srgbClr val="4C92CD"/>
    <a:srgbClr val="125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97E14-B441-4198-84FE-B8091E327AE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6B57-537E-4E91-99D0-B51ECE745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7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F5FE7-DA78-41C8-9892-6D30F7CCA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1C02F36E-73AA-4184-BA83-C431D1D1CA5F}"/>
              </a:ext>
            </a:extLst>
          </p:cNvPr>
          <p:cNvSpPr/>
          <p:nvPr/>
        </p:nvSpPr>
        <p:spPr>
          <a:xfrm flipV="1">
            <a:off x="0" y="-2"/>
            <a:ext cx="8153400" cy="4305301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rgbClr val="DB6413"/>
          </a:solidFill>
          <a:ln>
            <a:noFill/>
          </a:ln>
          <a:effectLst>
            <a:outerShdw blurRad="50800" dist="203200" dir="5400000" algn="t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C5D8C9-CEDB-4325-8347-D4438A98B491}"/>
              </a:ext>
            </a:extLst>
          </p:cNvPr>
          <p:cNvSpPr txBox="1"/>
          <p:nvPr/>
        </p:nvSpPr>
        <p:spPr>
          <a:xfrm>
            <a:off x="171449" y="2200578"/>
            <a:ext cx="46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피싱훅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BM </a:t>
            </a:r>
            <a:r>
              <a:rPr lang="ko-KR" altLang="en-US" sz="3200" b="1" dirty="0">
                <a:solidFill>
                  <a:schemeClr val="bg1"/>
                </a:solidFill>
              </a:rPr>
              <a:t>개선안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16E80A-493B-42E5-9267-48471FDF3721}"/>
              </a:ext>
            </a:extLst>
          </p:cNvPr>
          <p:cNvSpPr/>
          <p:nvPr/>
        </p:nvSpPr>
        <p:spPr>
          <a:xfrm>
            <a:off x="266699" y="321945"/>
            <a:ext cx="533400" cy="53340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117385-98D3-458F-986B-A6E964E300D7}"/>
              </a:ext>
            </a:extLst>
          </p:cNvPr>
          <p:cNvSpPr/>
          <p:nvPr/>
        </p:nvSpPr>
        <p:spPr>
          <a:xfrm>
            <a:off x="171449" y="226695"/>
            <a:ext cx="723900" cy="72390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307ADF-D988-4734-961C-DA2C48F746C4}"/>
              </a:ext>
            </a:extLst>
          </p:cNvPr>
          <p:cNvSpPr/>
          <p:nvPr/>
        </p:nvSpPr>
        <p:spPr>
          <a:xfrm>
            <a:off x="419099" y="474345"/>
            <a:ext cx="228600" cy="2286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8A649C-A0A9-4FD4-BCB7-C0A22E445152}"/>
              </a:ext>
            </a:extLst>
          </p:cNvPr>
          <p:cNvSpPr/>
          <p:nvPr/>
        </p:nvSpPr>
        <p:spPr>
          <a:xfrm>
            <a:off x="2549616" y="590550"/>
            <a:ext cx="1286512" cy="1286512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FA419B6-A88D-4C7C-9BF0-D6BCCA15CCBD}"/>
              </a:ext>
            </a:extLst>
          </p:cNvPr>
          <p:cNvSpPr/>
          <p:nvPr/>
        </p:nvSpPr>
        <p:spPr>
          <a:xfrm>
            <a:off x="2708359" y="749293"/>
            <a:ext cx="969026" cy="96902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C0F8E0-4418-4B9C-B488-007A6C9A8921}"/>
              </a:ext>
            </a:extLst>
          </p:cNvPr>
          <p:cNvSpPr/>
          <p:nvPr/>
        </p:nvSpPr>
        <p:spPr>
          <a:xfrm>
            <a:off x="1295029" y="1611366"/>
            <a:ext cx="427454" cy="42745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20C7F2-227B-4604-B61C-21DE5B138219}"/>
              </a:ext>
            </a:extLst>
          </p:cNvPr>
          <p:cNvSpPr/>
          <p:nvPr/>
        </p:nvSpPr>
        <p:spPr>
          <a:xfrm>
            <a:off x="1347773" y="1664110"/>
            <a:ext cx="321966" cy="321966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3546-FD4B-4429-9433-A04279C1F49D}"/>
              </a:ext>
            </a:extLst>
          </p:cNvPr>
          <p:cNvSpPr txBox="1"/>
          <p:nvPr/>
        </p:nvSpPr>
        <p:spPr>
          <a:xfrm>
            <a:off x="4629150" y="4074467"/>
            <a:ext cx="1809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201713032 </a:t>
            </a:r>
            <a:r>
              <a:rPr lang="ko-KR" altLang="en-US" sz="900" b="1" dirty="0">
                <a:solidFill>
                  <a:schemeClr val="bg1"/>
                </a:solidFill>
              </a:rPr>
              <a:t>양건일</a:t>
            </a:r>
          </a:p>
        </p:txBody>
      </p:sp>
    </p:spTree>
    <p:extLst>
      <p:ext uri="{BB962C8B-B14F-4D97-AF65-F5344CB8AC3E}">
        <p14:creationId xmlns:p14="http://schemas.microsoft.com/office/powerpoint/2010/main" val="168064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6717D14-C5FA-4C59-9210-5DCC922C8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r="9721"/>
          <a:stretch/>
        </p:blipFill>
        <p:spPr>
          <a:xfrm>
            <a:off x="0" y="-10340"/>
            <a:ext cx="3437540" cy="686833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AFBA5-F12F-41CF-8125-4C4B7D7E0673}"/>
              </a:ext>
            </a:extLst>
          </p:cNvPr>
          <p:cNvGrpSpPr/>
          <p:nvPr/>
        </p:nvGrpSpPr>
        <p:grpSpPr>
          <a:xfrm>
            <a:off x="5282338" y="2112851"/>
            <a:ext cx="3332942" cy="2632297"/>
            <a:chOff x="5282338" y="2112851"/>
            <a:chExt cx="3332942" cy="26322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3592E-1A65-4E38-9D96-275E40415E44}"/>
                </a:ext>
              </a:extLst>
            </p:cNvPr>
            <p:cNvSpPr txBox="1"/>
            <p:nvPr/>
          </p:nvSpPr>
          <p:spPr>
            <a:xfrm>
              <a:off x="5333612" y="2112851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게임 내 비즈니스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9664F-EADF-4234-AA84-898FC6884EFB}"/>
                </a:ext>
              </a:extLst>
            </p:cNvPr>
            <p:cNvSpPr txBox="1"/>
            <p:nvPr/>
          </p:nvSpPr>
          <p:spPr>
            <a:xfrm>
              <a:off x="5333612" y="3198167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비즈니스 모델 개선안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2B70E-9417-482B-9DB9-79536BC7B4C6}"/>
                </a:ext>
              </a:extLst>
            </p:cNvPr>
            <p:cNvSpPr txBox="1"/>
            <p:nvPr/>
          </p:nvSpPr>
          <p:spPr>
            <a:xfrm>
              <a:off x="5333612" y="428348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기대 효과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DFFC3A-1743-4B53-9BF6-41AD7AC875D9}"/>
                </a:ext>
              </a:extLst>
            </p:cNvPr>
            <p:cNvSpPr/>
            <p:nvPr/>
          </p:nvSpPr>
          <p:spPr>
            <a:xfrm>
              <a:off x="5282338" y="2318046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2A44AC1-B9EC-471B-A936-802C72DCE598}"/>
                </a:ext>
              </a:extLst>
            </p:cNvPr>
            <p:cNvSpPr/>
            <p:nvPr/>
          </p:nvSpPr>
          <p:spPr>
            <a:xfrm>
              <a:off x="5282338" y="3403362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7DD55A2-00DE-41B4-A850-7D50300AEB86}"/>
                </a:ext>
              </a:extLst>
            </p:cNvPr>
            <p:cNvSpPr/>
            <p:nvPr/>
          </p:nvSpPr>
          <p:spPr>
            <a:xfrm>
              <a:off x="5282338" y="4488678"/>
              <a:ext cx="51274" cy="512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2D50ED-5D59-4687-91A1-689C009A8C1B}"/>
              </a:ext>
            </a:extLst>
          </p:cNvPr>
          <p:cNvSpPr/>
          <p:nvPr/>
        </p:nvSpPr>
        <p:spPr>
          <a:xfrm>
            <a:off x="0" y="0"/>
            <a:ext cx="343754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ADB81E-43BA-4380-AA78-4E7CA5EFC656}"/>
              </a:ext>
            </a:extLst>
          </p:cNvPr>
          <p:cNvGrpSpPr/>
          <p:nvPr/>
        </p:nvGrpSpPr>
        <p:grpSpPr>
          <a:xfrm>
            <a:off x="2025354" y="700754"/>
            <a:ext cx="2076628" cy="572569"/>
            <a:chOff x="4623275" y="1350234"/>
            <a:chExt cx="2076628" cy="572569"/>
          </a:xfrm>
          <a:effectLst>
            <a:outerShdw blurRad="50800" dist="63500" dir="5400000" algn="t" rotWithShape="0">
              <a:prstClr val="black">
                <a:alpha val="67000"/>
              </a:prstClr>
            </a:outerShdw>
          </a:effectLst>
        </p:grpSpPr>
        <p:sp>
          <p:nvSpPr>
            <p:cNvPr id="5" name="리본: 위로 기울어짐 4">
              <a:extLst>
                <a:ext uri="{FF2B5EF4-FFF2-40B4-BE49-F238E27FC236}">
                  <a16:creationId xmlns:a16="http://schemas.microsoft.com/office/drawing/2014/main" id="{382A847D-6663-483E-97ED-A297F9D35D1B}"/>
                </a:ext>
              </a:extLst>
            </p:cNvPr>
            <p:cNvSpPr/>
            <p:nvPr/>
          </p:nvSpPr>
          <p:spPr>
            <a:xfrm>
              <a:off x="4623275" y="1350235"/>
              <a:ext cx="2076628" cy="572568"/>
            </a:xfrm>
            <a:prstGeom prst="ribbon2">
              <a:avLst>
                <a:gd name="adj1" fmla="val 0"/>
                <a:gd name="adj2" fmla="val 25000"/>
              </a:avLst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07E4BC-159A-4B35-B597-94D4CDF8A650}"/>
                </a:ext>
              </a:extLst>
            </p:cNvPr>
            <p:cNvSpPr/>
            <p:nvPr/>
          </p:nvSpPr>
          <p:spPr>
            <a:xfrm>
              <a:off x="4623275" y="1350234"/>
              <a:ext cx="1640792" cy="572569"/>
            </a:xfrm>
            <a:prstGeom prst="rect">
              <a:avLst/>
            </a:prstGeom>
            <a:solidFill>
              <a:srgbClr val="DB64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6722CE-813E-42B9-8D26-DAF46CD057F9}"/>
              </a:ext>
            </a:extLst>
          </p:cNvPr>
          <p:cNvSpPr txBox="1"/>
          <p:nvPr/>
        </p:nvSpPr>
        <p:spPr>
          <a:xfrm>
            <a:off x="2127903" y="708336"/>
            <a:ext cx="207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</a:rPr>
              <a:t>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4891367" y="2660373"/>
            <a:ext cx="66315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PC</a:t>
            </a:r>
            <a:r>
              <a:rPr lang="ko-KR" altLang="en-US" b="1" dirty="0"/>
              <a:t>의 성장을 중심으로 </a:t>
            </a:r>
            <a:r>
              <a:rPr lang="en-US" altLang="ko-KR" b="1" dirty="0"/>
              <a:t>BM </a:t>
            </a:r>
            <a:r>
              <a:rPr lang="ko-KR" altLang="en-US" b="1" dirty="0"/>
              <a:t>설계 </a:t>
            </a:r>
            <a:r>
              <a:rPr lang="en-US" altLang="ko-KR" sz="1200" b="1" dirty="0"/>
              <a:t>(Stat = Coin = BM)</a:t>
            </a:r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marL="285750" indent="-285750" algn="ctr">
              <a:buFontTx/>
              <a:buChar char="-"/>
            </a:pPr>
            <a:endParaRPr lang="en-US" altLang="ko-KR" sz="1200" b="1" dirty="0"/>
          </a:p>
          <a:p>
            <a:pPr algn="ctr"/>
            <a:r>
              <a:rPr lang="ko-KR" altLang="en-US" b="1" dirty="0"/>
              <a:t>광고 시청 유도</a:t>
            </a:r>
            <a:r>
              <a:rPr lang="en-US" altLang="ko-KR" b="1" dirty="0"/>
              <a:t>, </a:t>
            </a:r>
            <a:r>
              <a:rPr lang="ko-KR" altLang="en-US" b="1" dirty="0"/>
              <a:t>빠른 </a:t>
            </a:r>
            <a:r>
              <a:rPr lang="en-US" altLang="ko-KR" b="1" dirty="0"/>
              <a:t>Coin </a:t>
            </a:r>
            <a:r>
              <a:rPr lang="ko-KR" altLang="en-US" b="1" dirty="0"/>
              <a:t>확보를 위한 과금 요소 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크게 두 가지 재화가 존재하며</a:t>
            </a:r>
            <a:r>
              <a:rPr lang="en-US" altLang="ko-KR" b="1" dirty="0"/>
              <a:t>, </a:t>
            </a:r>
            <a:r>
              <a:rPr lang="ko-KR" altLang="en-US" b="1" dirty="0"/>
              <a:t>순환 구조는 아래와 같음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160C3-BA2A-4953-AFAC-1D40A699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576"/>
            <a:ext cx="4970926" cy="35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FE2E-BAFB-4C89-8D51-C6AFB7F618BD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</a:t>
            </a:r>
            <a:r>
              <a:rPr lang="ko-KR" altLang="en-US" sz="2400" b="1" dirty="0"/>
              <a:t>아이템 및 재화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플레이의 흐름이 끊겼을 때</a:t>
            </a:r>
            <a:r>
              <a:rPr lang="en-US" altLang="ko-KR" b="1" dirty="0"/>
              <a:t>, </a:t>
            </a:r>
            <a:r>
              <a:rPr lang="ko-KR" altLang="en-US" b="1" dirty="0"/>
              <a:t>광고 감상을 통해</a:t>
            </a:r>
            <a:endParaRPr lang="en-US" altLang="ko-KR" b="1" dirty="0"/>
          </a:p>
          <a:p>
            <a:pPr algn="ctr"/>
            <a:r>
              <a:rPr lang="ko-KR" altLang="en-US" b="1" dirty="0"/>
              <a:t>다시 게임 플레이 타임 확보 가능</a:t>
            </a:r>
            <a:endParaRPr lang="en-US" altLang="ko-KR" b="1" dirty="0"/>
          </a:p>
          <a:p>
            <a:pPr algn="ctr"/>
            <a:endParaRPr lang="en-US" altLang="ko-KR" sz="600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특히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버프 캡슐 지급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플레이 타임 추가 확보 가능</a:t>
            </a:r>
            <a:r>
              <a:rPr lang="en-US" altLang="ko-KR" sz="1200" b="1" dirty="0"/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EDD7B-9457-4C3D-8653-B32ABAA4C656}"/>
              </a:ext>
            </a:extLst>
          </p:cNvPr>
          <p:cNvGrpSpPr/>
          <p:nvPr/>
        </p:nvGrpSpPr>
        <p:grpSpPr>
          <a:xfrm>
            <a:off x="597274" y="3913482"/>
            <a:ext cx="10997452" cy="2364384"/>
            <a:chOff x="524002" y="1497902"/>
            <a:chExt cx="10997452" cy="23643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DB8F59F-2AAE-490F-830A-B9D901B5F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0"/>
            <a:stretch/>
          </p:blipFill>
          <p:spPr>
            <a:xfrm>
              <a:off x="524002" y="1507095"/>
              <a:ext cx="3477636" cy="234599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908114-FDDF-4A0E-BCB4-B318F1E4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817" y="1507095"/>
              <a:ext cx="3477637" cy="235519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93A0D1-9673-4FFA-BFDD-31848A7B5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753"/>
            <a:stretch/>
          </p:blipFill>
          <p:spPr>
            <a:xfrm>
              <a:off x="4281442" y="1497902"/>
              <a:ext cx="3482571" cy="2345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68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F5A031-5A15-47FB-8BE5-4D2D329530ED}"/>
              </a:ext>
            </a:extLst>
          </p:cNvPr>
          <p:cNvGrpSpPr/>
          <p:nvPr/>
        </p:nvGrpSpPr>
        <p:grpSpPr>
          <a:xfrm>
            <a:off x="2286000" y="3429000"/>
            <a:ext cx="7620000" cy="2735920"/>
            <a:chOff x="2286000" y="1448759"/>
            <a:chExt cx="7620000" cy="2735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0E997A-AFB1-4F00-B17A-AC541A49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2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C65147-5E90-4C34-97BA-F2E490ACF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3" t="17296" r="343" b="53399"/>
            <a:stretch/>
          </p:blipFill>
          <p:spPr>
            <a:xfrm>
              <a:off x="2286000" y="1448759"/>
              <a:ext cx="3052580" cy="2735920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2370D0-FB5E-4775-9575-C11141FF36E1}"/>
              </a:ext>
            </a:extLst>
          </p:cNvPr>
          <p:cNvSpPr txBox="1"/>
          <p:nvPr/>
        </p:nvSpPr>
        <p:spPr>
          <a:xfrm>
            <a:off x="2780231" y="1519553"/>
            <a:ext cx="66315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광고 감상 </a:t>
            </a:r>
            <a:r>
              <a:rPr lang="en-US" altLang="ko-KR" sz="2400" b="1" dirty="0"/>
              <a:t>= 30</a:t>
            </a:r>
            <a:r>
              <a:rPr lang="ko-KR" altLang="en-US" sz="2400" b="1" dirty="0"/>
              <a:t>분 버프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en-US" altLang="ko-KR" b="1" dirty="0"/>
              <a:t>30</a:t>
            </a:r>
            <a:r>
              <a:rPr lang="ko-KR" altLang="en-US" b="1" dirty="0"/>
              <a:t>분 간 게임 플레이의 동기 부여</a:t>
            </a:r>
            <a:endParaRPr lang="en-US" altLang="ko-KR" b="1" dirty="0"/>
          </a:p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버프 활성화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318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내 비즈니스 모델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F9C6C-7708-4205-A9CB-8FDE98C977D7}"/>
              </a:ext>
            </a:extLst>
          </p:cNvPr>
          <p:cNvGrpSpPr/>
          <p:nvPr/>
        </p:nvGrpSpPr>
        <p:grpSpPr>
          <a:xfrm>
            <a:off x="1731604" y="3393457"/>
            <a:ext cx="9126896" cy="3216772"/>
            <a:chOff x="2919991" y="3110434"/>
            <a:chExt cx="9760022" cy="34399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4059C60-3651-4E18-97AC-1D7953BC8BED}"/>
                </a:ext>
              </a:extLst>
            </p:cNvPr>
            <p:cNvGrpSpPr/>
            <p:nvPr/>
          </p:nvGrpSpPr>
          <p:grpSpPr>
            <a:xfrm>
              <a:off x="2919991" y="3110434"/>
              <a:ext cx="5767877" cy="3439918"/>
              <a:chOff x="3234316" y="3043759"/>
              <a:chExt cx="5767877" cy="34399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E5E0035-6EF6-499D-90AC-50712E87B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871" y="3043759"/>
                <a:ext cx="2257322" cy="343991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A4D5890-378B-41B0-AF24-FCE6B9010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316" y="3043759"/>
                <a:ext cx="2212814" cy="3439918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9B8E35-1EF4-4CC6-A5E1-919DB7154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0"/>
            <a:stretch/>
          </p:blipFill>
          <p:spPr>
            <a:xfrm>
              <a:off x="9985609" y="3110434"/>
              <a:ext cx="2694404" cy="343991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2973935" y="1519553"/>
            <a:ext cx="66315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과금 요소</a:t>
            </a:r>
            <a:endParaRPr lang="en-US" altLang="ko-KR" sz="2400" b="1" dirty="0"/>
          </a:p>
          <a:p>
            <a:pPr algn="ctr"/>
            <a:endParaRPr lang="en-US" altLang="ko-KR" sz="800" b="1" dirty="0"/>
          </a:p>
          <a:p>
            <a:pPr algn="ctr"/>
            <a:r>
              <a:rPr lang="ko-KR" altLang="en-US" b="1" dirty="0"/>
              <a:t>추가 과금을 통해 </a:t>
            </a:r>
            <a:r>
              <a:rPr lang="en-US" altLang="ko-KR" b="1" dirty="0"/>
              <a:t>PC</a:t>
            </a:r>
            <a:r>
              <a:rPr lang="ko-KR" altLang="en-US" b="1" dirty="0"/>
              <a:t>의 성장 시간 단축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dirty="0"/>
              <a:t>특히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레벨에 따라 </a:t>
            </a:r>
            <a:r>
              <a:rPr lang="en-US" altLang="ko-KR" sz="1200" dirty="0"/>
              <a:t>PC</a:t>
            </a:r>
            <a:r>
              <a:rPr lang="ko-KR" altLang="en-US" sz="1200" dirty="0"/>
              <a:t>가 성장하지 않으므로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과금 액수에 따른 성장 시간의 단축을 극대화 하였음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8175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402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69A22-C5E7-4B39-B2BE-02DEAD5C8CEE}"/>
              </a:ext>
            </a:extLst>
          </p:cNvPr>
          <p:cNvSpPr txBox="1"/>
          <p:nvPr/>
        </p:nvSpPr>
        <p:spPr>
          <a:xfrm>
            <a:off x="0" y="301350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 User Retention</a:t>
            </a:r>
            <a:r>
              <a:rPr lang="ko-KR" altLang="en-US" sz="2400" b="1" dirty="0"/>
              <a:t>에 중심을 맞춘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비즈니스 모델 필요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66DEB-2A97-4C37-A74F-7E0E1FF0D01A}"/>
              </a:ext>
            </a:extLst>
          </p:cNvPr>
          <p:cNvSpPr txBox="1"/>
          <p:nvPr/>
        </p:nvSpPr>
        <p:spPr>
          <a:xfrm>
            <a:off x="3386667" y="2721114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BF868-C87A-4912-B61F-49CDEEDE05E9}"/>
              </a:ext>
            </a:extLst>
          </p:cNvPr>
          <p:cNvSpPr txBox="1"/>
          <p:nvPr/>
        </p:nvSpPr>
        <p:spPr>
          <a:xfrm rot="10800000">
            <a:off x="8331200" y="3552111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84AAFB-261E-495B-B53D-5DC4725102DD}"/>
              </a:ext>
            </a:extLst>
          </p:cNvPr>
          <p:cNvGrpSpPr/>
          <p:nvPr/>
        </p:nvGrpSpPr>
        <p:grpSpPr>
          <a:xfrm>
            <a:off x="438893" y="7298049"/>
            <a:ext cx="11326342" cy="1668891"/>
            <a:chOff x="438893" y="4758049"/>
            <a:chExt cx="11326342" cy="16688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37B299-2AC5-4C17-A63E-E1511FCDC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359" y="4782928"/>
              <a:ext cx="3062876" cy="16440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9691F2-6E21-43F1-A58A-729D25CF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659" y="4758049"/>
              <a:ext cx="3054682" cy="164401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55A0F1-04EE-4A15-B7E8-88B47458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3" y="4782926"/>
              <a:ext cx="3050748" cy="1644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1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00039 -0.370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40DFBD-85B0-459C-ACDC-DC06AC73C40C}"/>
              </a:ext>
            </a:extLst>
          </p:cNvPr>
          <p:cNvSpPr/>
          <p:nvPr/>
        </p:nvSpPr>
        <p:spPr>
          <a:xfrm>
            <a:off x="0" y="307648"/>
            <a:ext cx="12192000" cy="538386"/>
          </a:xfrm>
          <a:prstGeom prst="rect">
            <a:avLst/>
          </a:prstGeom>
          <a:solidFill>
            <a:srgbClr val="DB6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한쪽 모서리 23">
            <a:extLst>
              <a:ext uri="{FF2B5EF4-FFF2-40B4-BE49-F238E27FC236}">
                <a16:creationId xmlns:a16="http://schemas.microsoft.com/office/drawing/2014/main" id="{45927D8A-5987-4850-A439-75D73B1F4976}"/>
              </a:ext>
            </a:extLst>
          </p:cNvPr>
          <p:cNvSpPr/>
          <p:nvPr/>
        </p:nvSpPr>
        <p:spPr>
          <a:xfrm flipH="1" flipV="1">
            <a:off x="9605472" y="307644"/>
            <a:ext cx="2586526" cy="538386"/>
          </a:xfrm>
          <a:custGeom>
            <a:avLst/>
            <a:gdLst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7048500 w 7048500"/>
              <a:gd name="connsiteY2" fmla="*/ 5603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6488101 w 7048500"/>
              <a:gd name="connsiteY1" fmla="*/ 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962650 w 7048500"/>
              <a:gd name="connsiteY2" fmla="*/ 116999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781675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1025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21251 w 7048500"/>
              <a:gd name="connsiteY1" fmla="*/ 19050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09345 w 7048500"/>
              <a:gd name="connsiteY1" fmla="*/ 16832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  <a:gd name="connsiteX0" fmla="*/ 0 w 7048500"/>
              <a:gd name="connsiteY0" fmla="*/ 0 h 3362325"/>
              <a:gd name="connsiteX1" fmla="*/ 5011726 w 7048500"/>
              <a:gd name="connsiteY1" fmla="*/ 5743 h 3362325"/>
              <a:gd name="connsiteX2" fmla="*/ 5829300 w 7048500"/>
              <a:gd name="connsiteY2" fmla="*/ 1341449 h 3362325"/>
              <a:gd name="connsiteX3" fmla="*/ 7048500 w 7048500"/>
              <a:gd name="connsiteY3" fmla="*/ 3362325 h 3362325"/>
              <a:gd name="connsiteX4" fmla="*/ 0 w 7048500"/>
              <a:gd name="connsiteY4" fmla="*/ 3362325 h 3362325"/>
              <a:gd name="connsiteX5" fmla="*/ 0 w 7048500"/>
              <a:gd name="connsiteY5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3362325">
                <a:moveTo>
                  <a:pt x="0" y="0"/>
                </a:moveTo>
                <a:lnTo>
                  <a:pt x="5011726" y="5743"/>
                </a:lnTo>
                <a:lnTo>
                  <a:pt x="5829300" y="1341449"/>
                </a:lnTo>
                <a:lnTo>
                  <a:pt x="70485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A0D44-A397-4F41-A971-DA6E90147BBC}"/>
              </a:ext>
            </a:extLst>
          </p:cNvPr>
          <p:cNvSpPr txBox="1"/>
          <p:nvPr/>
        </p:nvSpPr>
        <p:spPr>
          <a:xfrm>
            <a:off x="260557" y="298098"/>
            <a:ext cx="583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비즈니스 모델 개선안 </a:t>
            </a:r>
            <a:r>
              <a:rPr lang="en-US" altLang="ko-KR" sz="2800" b="1" dirty="0">
                <a:solidFill>
                  <a:schemeClr val="bg1"/>
                </a:solidFill>
              </a:rPr>
              <a:t>_ </a:t>
            </a:r>
            <a:r>
              <a:rPr lang="ko-KR" altLang="en-US" sz="2800" b="1" dirty="0">
                <a:solidFill>
                  <a:schemeClr val="bg1"/>
                </a:solidFill>
              </a:rPr>
              <a:t>출석 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6428D-58AD-4840-895C-5B9D120595DB}"/>
              </a:ext>
            </a:extLst>
          </p:cNvPr>
          <p:cNvSpPr txBox="1"/>
          <p:nvPr/>
        </p:nvSpPr>
        <p:spPr>
          <a:xfrm>
            <a:off x="3886199" y="2517125"/>
            <a:ext cx="83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출석 보상을 통한 리텐션 상승</a:t>
            </a:r>
            <a:endParaRPr lang="en-US" altLang="ko-KR" sz="8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69E4A2-2705-48EC-8F3C-897CE7829D87}"/>
              </a:ext>
            </a:extLst>
          </p:cNvPr>
          <p:cNvGrpSpPr/>
          <p:nvPr/>
        </p:nvGrpSpPr>
        <p:grpSpPr>
          <a:xfrm>
            <a:off x="1190318" y="927314"/>
            <a:ext cx="3234266" cy="5782304"/>
            <a:chOff x="1190318" y="927314"/>
            <a:chExt cx="3234266" cy="57823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1E5237-CF7A-46E9-B1A2-CA5BD010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318" y="927314"/>
              <a:ext cx="3234266" cy="578230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8B3106-1197-4887-8604-059BD1B014F6}"/>
                </a:ext>
              </a:extLst>
            </p:cNvPr>
            <p:cNvSpPr/>
            <p:nvPr/>
          </p:nvSpPr>
          <p:spPr>
            <a:xfrm>
              <a:off x="1190318" y="927314"/>
              <a:ext cx="3234266" cy="578230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19F445A-6370-4CAB-B423-D09DE14983BC}"/>
                </a:ext>
              </a:extLst>
            </p:cNvPr>
            <p:cNvSpPr/>
            <p:nvPr/>
          </p:nvSpPr>
          <p:spPr>
            <a:xfrm>
              <a:off x="1572741" y="1812849"/>
              <a:ext cx="2469420" cy="3833482"/>
            </a:xfrm>
            <a:prstGeom prst="roundRect">
              <a:avLst/>
            </a:prstGeom>
            <a:solidFill>
              <a:srgbClr val="1E4E7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B2BCC6-13E2-4795-91DC-44D638DDC7C9}"/>
                </a:ext>
              </a:extLst>
            </p:cNvPr>
            <p:cNvSpPr/>
            <p:nvPr/>
          </p:nvSpPr>
          <p:spPr>
            <a:xfrm>
              <a:off x="2186614" y="1665632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일일 보상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5308BB-BCC1-4C64-9A44-DC757A55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413" y="2323885"/>
              <a:ext cx="600075" cy="600075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78D157-5F54-46B6-B2A1-EA0AC1F666C4}"/>
                </a:ext>
              </a:extLst>
            </p:cNvPr>
            <p:cNvSpPr/>
            <p:nvPr/>
          </p:nvSpPr>
          <p:spPr>
            <a:xfrm>
              <a:off x="2186614" y="3154972"/>
              <a:ext cx="1279263" cy="294434"/>
            </a:xfrm>
            <a:prstGeom prst="roundRect">
              <a:avLst/>
            </a:prstGeom>
            <a:solidFill>
              <a:srgbClr val="033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900 </a:t>
              </a:r>
              <a:r>
                <a:rPr lang="ko-KR" altLang="en-US" sz="1200" b="1" dirty="0">
                  <a:latin typeface="+mj-ea"/>
                  <a:ea typeface="+mj-ea"/>
                </a:rPr>
                <a:t>코인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4C4181-D3C4-4192-A52E-A344A83FF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622" b="49396" l="6313" r="226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" t="39525" r="75357" b="49507"/>
            <a:stretch/>
          </p:blipFill>
          <p:spPr>
            <a:xfrm>
              <a:off x="1664913" y="4641234"/>
              <a:ext cx="709301" cy="623843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84923F-E0CB-4641-8469-0BA60B6B4284}"/>
                </a:ext>
              </a:extLst>
            </p:cNvPr>
            <p:cNvSpPr/>
            <p:nvPr/>
          </p:nvSpPr>
          <p:spPr>
            <a:xfrm>
              <a:off x="2186613" y="3986059"/>
              <a:ext cx="1241674" cy="29443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연속 보상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6B41876-D1B8-49A3-9535-F955143884B4}"/>
                </a:ext>
              </a:extLst>
            </p:cNvPr>
            <p:cNvSpPr/>
            <p:nvPr/>
          </p:nvSpPr>
          <p:spPr>
            <a:xfrm>
              <a:off x="170123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</a:t>
              </a:r>
              <a:r>
                <a:rPr lang="ko-KR" altLang="en-US" sz="1050" b="1" dirty="0"/>
                <a:t>일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8EC61-587D-40C2-A45A-64BA96BAE90B}"/>
                </a:ext>
              </a:extLst>
            </p:cNvPr>
            <p:cNvSpPr/>
            <p:nvPr/>
          </p:nvSpPr>
          <p:spPr>
            <a:xfrm>
              <a:off x="2534757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15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18FD01-B0C8-4C04-BB10-19A93694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79" y="4704124"/>
              <a:ext cx="490280" cy="49806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9FDC19-AD88-4175-B8A3-ADF033984F96}"/>
                </a:ext>
              </a:extLst>
            </p:cNvPr>
            <p:cNvSpPr/>
            <p:nvPr/>
          </p:nvSpPr>
          <p:spPr>
            <a:xfrm>
              <a:off x="3337980" y="4440902"/>
              <a:ext cx="561924" cy="217894"/>
            </a:xfrm>
            <a:prstGeom prst="roundRect">
              <a:avLst/>
            </a:prstGeom>
            <a:solidFill>
              <a:srgbClr val="033744"/>
            </a:solidFill>
            <a:ln w="25400">
              <a:solidFill>
                <a:srgbClr val="04D8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30</a:t>
              </a:r>
              <a:r>
                <a:rPr lang="ko-KR" altLang="en-US" sz="1050" b="1" dirty="0"/>
                <a:t>일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0A58705-0B97-498A-B867-770F6AE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801" y="4711905"/>
              <a:ext cx="490281" cy="49028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D07FDD4-2572-47BF-BDAD-F6474EF48AC9}"/>
                </a:ext>
              </a:extLst>
            </p:cNvPr>
            <p:cNvSpPr/>
            <p:nvPr/>
          </p:nvSpPr>
          <p:spPr>
            <a:xfrm>
              <a:off x="2374214" y="3562508"/>
              <a:ext cx="849710" cy="229958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보상 받기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5CC6B66-2AAE-44AF-AE1D-9E9F1ADF079C}"/>
                </a:ext>
              </a:extLst>
            </p:cNvPr>
            <p:cNvSpPr/>
            <p:nvPr/>
          </p:nvSpPr>
          <p:spPr>
            <a:xfrm>
              <a:off x="2401390" y="5366634"/>
              <a:ext cx="811615" cy="204796"/>
            </a:xfrm>
            <a:prstGeom prst="roundRect">
              <a:avLst/>
            </a:prstGeom>
            <a:gradFill>
              <a:gsLst>
                <a:gs pos="52000">
                  <a:srgbClr val="6EA2C5"/>
                </a:gs>
                <a:gs pos="50000">
                  <a:srgbClr val="7FB7DC"/>
                </a:gs>
                <a:gs pos="0">
                  <a:srgbClr val="AED0E1"/>
                </a:gs>
                <a:gs pos="76126">
                  <a:srgbClr val="3D6D91"/>
                </a:gs>
                <a:gs pos="100000">
                  <a:srgbClr val="1E4E74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 w="0">
                    <a:solidFill>
                      <a:schemeClr val="tx1">
                        <a:alpha val="42000"/>
                      </a:schemeClr>
                    </a:solidFill>
                  </a:ln>
                </a:rPr>
                <a:t>지난 출석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922064-E979-43AE-B06F-D50DEFDE56BD}"/>
              </a:ext>
            </a:extLst>
          </p:cNvPr>
          <p:cNvSpPr txBox="1"/>
          <p:nvPr/>
        </p:nvSpPr>
        <p:spPr>
          <a:xfrm>
            <a:off x="3886199" y="4110042"/>
            <a:ext cx="83058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출석을 하지 못해 연속 출석이 초기화되면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일정량의 과금을 통해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다시 출석 횟수 회복 가능 </a:t>
            </a:r>
            <a:endParaRPr lang="en-US" altLang="ko-KR" sz="1600" b="1" dirty="0"/>
          </a:p>
          <a:p>
            <a:pPr algn="ctr"/>
            <a:endParaRPr lang="en-US" altLang="ko-KR" sz="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C60C37-B0B7-4CB6-8896-2B77D04CF63F}"/>
              </a:ext>
            </a:extLst>
          </p:cNvPr>
          <p:cNvSpPr txBox="1"/>
          <p:nvPr/>
        </p:nvSpPr>
        <p:spPr>
          <a:xfrm>
            <a:off x="5413129" y="3648377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A0C09-37A7-4544-AC07-D5D88AF00232}"/>
              </a:ext>
            </a:extLst>
          </p:cNvPr>
          <p:cNvSpPr txBox="1"/>
          <p:nvPr/>
        </p:nvSpPr>
        <p:spPr>
          <a:xfrm rot="10800000">
            <a:off x="10340978" y="4568601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</a:rPr>
              <a:t>“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C7678-12E9-43F7-93D1-53015568E0E7}"/>
              </a:ext>
            </a:extLst>
          </p:cNvPr>
          <p:cNvSpPr txBox="1"/>
          <p:nvPr/>
        </p:nvSpPr>
        <p:spPr>
          <a:xfrm>
            <a:off x="5867399" y="4640957"/>
            <a:ext cx="1380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혹은 광고 감상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2667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202</Words>
  <Application>Microsoft Office PowerPoint</Application>
  <PresentationFormat>와이드스크린</PresentationFormat>
  <Paragraphs>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양건일</dc:creator>
  <cp:lastModifiedBy>양건일</cp:lastModifiedBy>
  <cp:revision>17</cp:revision>
  <dcterms:created xsi:type="dcterms:W3CDTF">2018-11-25T20:12:07Z</dcterms:created>
  <dcterms:modified xsi:type="dcterms:W3CDTF">2018-11-26T12:29:41Z</dcterms:modified>
</cp:coreProperties>
</file>